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 autoAdjust="0"/>
    <p:restoredTop sz="94639" autoAdjust="0"/>
  </p:normalViewPr>
  <p:slideViewPr>
    <p:cSldViewPr>
      <p:cViewPr>
        <p:scale>
          <a:sx n="62" d="100"/>
          <a:sy n="62" d="100"/>
        </p:scale>
        <p:origin x="-2184" y="-6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500D2-54F3-4DDB-A770-162D699A8006}" type="datetimeFigureOut">
              <a:rPr lang="es-ES" smtClean="0"/>
              <a:t>31/08/2017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BDE79-1654-452E-A423-811F954377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3260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500D2-54F3-4DDB-A770-162D699A8006}" type="datetimeFigureOut">
              <a:rPr lang="es-ES" smtClean="0"/>
              <a:t>31/08/2017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BDE79-1654-452E-A423-811F954377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1287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500D2-54F3-4DDB-A770-162D699A8006}" type="datetimeFigureOut">
              <a:rPr lang="es-ES" smtClean="0"/>
              <a:t>31/08/2017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BDE79-1654-452E-A423-811F954377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0161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500D2-54F3-4DDB-A770-162D699A8006}" type="datetimeFigureOut">
              <a:rPr lang="es-ES" smtClean="0"/>
              <a:t>31/08/2017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BDE79-1654-452E-A423-811F954377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325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500D2-54F3-4DDB-A770-162D699A8006}" type="datetimeFigureOut">
              <a:rPr lang="es-ES" smtClean="0"/>
              <a:t>31/08/2017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BDE79-1654-452E-A423-811F954377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1911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500D2-54F3-4DDB-A770-162D699A8006}" type="datetimeFigureOut">
              <a:rPr lang="es-ES" smtClean="0"/>
              <a:t>31/08/2017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BDE79-1654-452E-A423-811F954377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4336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500D2-54F3-4DDB-A770-162D699A8006}" type="datetimeFigureOut">
              <a:rPr lang="es-ES" smtClean="0"/>
              <a:t>31/08/2017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BDE79-1654-452E-A423-811F954377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8068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500D2-54F3-4DDB-A770-162D699A8006}" type="datetimeFigureOut">
              <a:rPr lang="es-ES" smtClean="0"/>
              <a:t>31/08/2017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BDE79-1654-452E-A423-811F954377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959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500D2-54F3-4DDB-A770-162D699A8006}" type="datetimeFigureOut">
              <a:rPr lang="es-ES" smtClean="0"/>
              <a:t>31/08/2017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BDE79-1654-452E-A423-811F954377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4375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500D2-54F3-4DDB-A770-162D699A8006}" type="datetimeFigureOut">
              <a:rPr lang="es-ES" smtClean="0"/>
              <a:t>31/08/2017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BDE79-1654-452E-A423-811F954377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7500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500D2-54F3-4DDB-A770-162D699A8006}" type="datetimeFigureOut">
              <a:rPr lang="es-ES" smtClean="0"/>
              <a:t>31/08/2017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BDE79-1654-452E-A423-811F954377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9318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500D2-54F3-4DDB-A770-162D699A8006}" type="datetimeFigureOut">
              <a:rPr lang="es-ES" smtClean="0"/>
              <a:t>31/08/2017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BDE79-1654-452E-A423-811F954377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4973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hyperlink" Target="http://www.mgap.gub.uy/desarrollorural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planagropecuario.org.uy/" TargetMode="External"/><Relationship Id="rId5" Type="http://schemas.openxmlformats.org/officeDocument/2006/relationships/hyperlink" Target="mailto:consultasdgdr@mgap.gub.uy" TargetMode="External"/><Relationship Id="rId4" Type="http://schemas.openxmlformats.org/officeDocument/2006/relationships/hyperlink" Target="mailto:comunicaciones@planagropecuario.org.u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76672"/>
            <a:ext cx="8748464" cy="6381329"/>
          </a:xfrm>
        </p:spPr>
      </p:pic>
    </p:spTree>
    <p:extLst>
      <p:ext uri="{BB962C8B-B14F-4D97-AF65-F5344CB8AC3E}">
        <p14:creationId xmlns:p14="http://schemas.microsoft.com/office/powerpoint/2010/main" val="221904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01284"/>
            <a:ext cx="8568952" cy="752317"/>
          </a:xfrm>
          <a:prstGeom prst="rect">
            <a:avLst/>
          </a:prstGeom>
        </p:spPr>
      </p:pic>
      <p:pic>
        <p:nvPicPr>
          <p:cNvPr id="3" name="2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18" y="6129722"/>
            <a:ext cx="2145792" cy="457200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401648" y="1315797"/>
            <a:ext cx="8208912" cy="5268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1900" b="1" dirty="0">
                <a:solidFill>
                  <a:srgbClr val="7030A0"/>
                </a:solidFill>
              </a:rPr>
              <a:t>¿Qué es el Proyecto </a:t>
            </a:r>
            <a:r>
              <a:rPr lang="es-UY" sz="1900" b="1" dirty="0" smtClean="0">
                <a:solidFill>
                  <a:srgbClr val="7030A0"/>
                </a:solidFill>
              </a:rPr>
              <a:t>Ganadería y Ruralidad?</a:t>
            </a:r>
            <a:endParaRPr lang="es-UY" sz="1900" dirty="0">
              <a:solidFill>
                <a:srgbClr val="7030A0"/>
              </a:solidFill>
            </a:endParaRPr>
          </a:p>
          <a:p>
            <a:pPr algn="just"/>
            <a:r>
              <a:rPr lang="es-UY" dirty="0"/>
              <a:t>Es un proyecto de aprendizaje participativo implementado por el Instituto Plan Agropecuario en conjunto con la DGDR y tiene el objetivo de construir conocimiento para el desarrollo sostenible (económico/productivo, ambiental y social/organizacional) de la comunidad local, enfocándose fundamentalmente en la producción ganadera.</a:t>
            </a:r>
          </a:p>
          <a:p>
            <a:pPr algn="just"/>
            <a:r>
              <a:rPr lang="es-UY" dirty="0">
                <a:solidFill>
                  <a:srgbClr val="7030A0"/>
                </a:solidFill>
              </a:rPr>
              <a:t/>
            </a:r>
            <a:br>
              <a:rPr lang="es-UY" dirty="0">
                <a:solidFill>
                  <a:srgbClr val="7030A0"/>
                </a:solidFill>
              </a:rPr>
            </a:br>
            <a:r>
              <a:rPr lang="es-UY" sz="1900" b="1" dirty="0">
                <a:solidFill>
                  <a:srgbClr val="7030A0"/>
                </a:solidFill>
              </a:rPr>
              <a:t>¿Quiénes pueden participar?</a:t>
            </a:r>
            <a:endParaRPr lang="es-UY" sz="1900" dirty="0">
              <a:solidFill>
                <a:srgbClr val="7030A0"/>
              </a:solidFill>
            </a:endParaRPr>
          </a:p>
          <a:p>
            <a:pPr algn="just"/>
            <a:r>
              <a:rPr lang="es-UY" dirty="0"/>
              <a:t>Podrán participar productores ganaderos y todas las personas vinculadas de una u otra forma a la ganadería, por ejemplo asalariados rurales, proveedores de servicios, maestros rurales, técnicos, ambientalistas, comerciantes, etc</a:t>
            </a:r>
            <a:r>
              <a:rPr lang="es-UY" dirty="0" smtClean="0"/>
              <a:t>.</a:t>
            </a:r>
          </a:p>
          <a:p>
            <a:pPr algn="just"/>
            <a:endParaRPr lang="es-UY" sz="1900" dirty="0" smtClean="0"/>
          </a:p>
          <a:p>
            <a:pPr algn="just">
              <a:lnSpc>
                <a:spcPts val="2000"/>
              </a:lnSpc>
            </a:pPr>
            <a:r>
              <a:rPr lang="es-UY" sz="1900" b="1" dirty="0">
                <a:solidFill>
                  <a:srgbClr val="7030A0"/>
                </a:solidFill>
              </a:rPr>
              <a:t>¿Cómo se participa?</a:t>
            </a:r>
            <a:endParaRPr lang="es-UY" sz="1900" dirty="0">
              <a:solidFill>
                <a:srgbClr val="7030A0"/>
              </a:solidFill>
            </a:endParaRPr>
          </a:p>
          <a:p>
            <a:pPr algn="just">
              <a:lnSpc>
                <a:spcPts val="2000"/>
              </a:lnSpc>
            </a:pPr>
            <a:r>
              <a:rPr lang="es-UY" dirty="0"/>
              <a:t>El IPA y la DGDR realizarán un llamado a la conformación de grupos de al menos 10 integrantes que propongan temas de interés para generar diálogo y conocimiento. Necesariamente los temas deberán estar relacionados las tres dimensiones del desarrollo sostenible; económico/productivo; ambiental y social.</a:t>
            </a:r>
          </a:p>
          <a:p>
            <a:pPr algn="just"/>
            <a:endParaRPr lang="es-UY" dirty="0"/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65540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01284"/>
            <a:ext cx="8568952" cy="752317"/>
          </a:xfrm>
          <a:prstGeom prst="rect">
            <a:avLst/>
          </a:prstGeom>
        </p:spPr>
      </p:pic>
      <p:pic>
        <p:nvPicPr>
          <p:cNvPr id="3" name="2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18" y="6129722"/>
            <a:ext cx="2145792" cy="457200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467544" y="1138229"/>
            <a:ext cx="8208912" cy="5488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100"/>
              </a:lnSpc>
            </a:pPr>
            <a:r>
              <a:rPr lang="es-UY" sz="1900" b="1" dirty="0" smtClean="0">
                <a:solidFill>
                  <a:srgbClr val="7030A0"/>
                </a:solidFill>
              </a:rPr>
              <a:t>¿</a:t>
            </a:r>
            <a:r>
              <a:rPr lang="es-UY" sz="1900" b="1" dirty="0">
                <a:solidFill>
                  <a:srgbClr val="7030A0"/>
                </a:solidFill>
              </a:rPr>
              <a:t>Qué </a:t>
            </a:r>
            <a:r>
              <a:rPr lang="es-UY" sz="1900" b="1" dirty="0" smtClean="0">
                <a:solidFill>
                  <a:srgbClr val="7030A0"/>
                </a:solidFill>
              </a:rPr>
              <a:t>temas </a:t>
            </a:r>
            <a:r>
              <a:rPr lang="es-UY" sz="1900" b="1" dirty="0">
                <a:solidFill>
                  <a:srgbClr val="7030A0"/>
                </a:solidFill>
              </a:rPr>
              <a:t>se pueden proponer en el área económica/productiva?</a:t>
            </a:r>
            <a:endParaRPr lang="es-UY" sz="1900" dirty="0">
              <a:solidFill>
                <a:srgbClr val="7030A0"/>
              </a:solidFill>
            </a:endParaRPr>
          </a:p>
          <a:p>
            <a:pPr algn="just">
              <a:lnSpc>
                <a:spcPts val="2100"/>
              </a:lnSpc>
            </a:pPr>
            <a:r>
              <a:rPr lang="es-UY" b="1" dirty="0"/>
              <a:t>A modo de ejemplo destacamos:</a:t>
            </a:r>
            <a:endParaRPr lang="es-UY" dirty="0"/>
          </a:p>
          <a:p>
            <a:pPr algn="just">
              <a:lnSpc>
                <a:spcPts val="2100"/>
              </a:lnSpc>
            </a:pPr>
            <a:r>
              <a:rPr lang="es-UY" b="1" dirty="0"/>
              <a:t>Gestión de pasturas y </a:t>
            </a:r>
            <a:r>
              <a:rPr lang="es-UY" b="1" dirty="0" smtClean="0"/>
              <a:t>animales: </a:t>
            </a:r>
            <a:r>
              <a:rPr lang="es-UY" dirty="0"/>
              <a:t>U</a:t>
            </a:r>
            <a:r>
              <a:rPr lang="es-UY" dirty="0" smtClean="0"/>
              <a:t>so </a:t>
            </a:r>
            <a:r>
              <a:rPr lang="es-UY" dirty="0"/>
              <a:t>eficaz del campo natural; manejo de pasturas sembradas; </a:t>
            </a:r>
            <a:r>
              <a:rPr lang="es-UY" dirty="0" smtClean="0"/>
              <a:t>suplementación; </a:t>
            </a:r>
            <a:r>
              <a:rPr lang="es-UY" dirty="0"/>
              <a:t>manejo de las distintas actividades: cría, recría, invernada; </a:t>
            </a:r>
            <a:r>
              <a:rPr lang="es-UY" dirty="0" smtClean="0"/>
              <a:t>infraestructura; </a:t>
            </a:r>
            <a:r>
              <a:rPr lang="es-UY" dirty="0"/>
              <a:t>organización del </a:t>
            </a:r>
            <a:r>
              <a:rPr lang="es-UY" dirty="0" smtClean="0"/>
              <a:t>trabajo;  </a:t>
            </a:r>
            <a:r>
              <a:rPr lang="es-UY" dirty="0"/>
              <a:t>suministro de </a:t>
            </a:r>
            <a:r>
              <a:rPr lang="es-UY" dirty="0" smtClean="0"/>
              <a:t>agua, etc.</a:t>
            </a:r>
          </a:p>
          <a:p>
            <a:pPr algn="just">
              <a:lnSpc>
                <a:spcPts val="2100"/>
              </a:lnSpc>
            </a:pPr>
            <a:r>
              <a:rPr lang="es-UY" b="1" dirty="0" smtClean="0"/>
              <a:t>Gestión </a:t>
            </a:r>
            <a:r>
              <a:rPr lang="es-UY" b="1" dirty="0"/>
              <a:t>y análisis de </a:t>
            </a:r>
            <a:r>
              <a:rPr lang="es-UY" b="1" dirty="0" smtClean="0"/>
              <a:t>información: </a:t>
            </a:r>
            <a:r>
              <a:rPr lang="es-UY" dirty="0" smtClean="0"/>
              <a:t>Evaluación </a:t>
            </a:r>
            <a:r>
              <a:rPr lang="es-UY" dirty="0"/>
              <a:t>económica financiera de explotaciones o de </a:t>
            </a:r>
            <a:r>
              <a:rPr lang="es-UY" dirty="0" smtClean="0"/>
              <a:t>actividades. </a:t>
            </a:r>
          </a:p>
          <a:p>
            <a:pPr algn="just">
              <a:lnSpc>
                <a:spcPts val="2100"/>
              </a:lnSpc>
            </a:pPr>
            <a:r>
              <a:rPr lang="es-UY" b="1" dirty="0" smtClean="0"/>
              <a:t>Manejos </a:t>
            </a:r>
            <a:r>
              <a:rPr lang="es-UY" b="1" dirty="0"/>
              <a:t>y rubros no </a:t>
            </a:r>
            <a:r>
              <a:rPr lang="es-UY" b="1" dirty="0" smtClean="0"/>
              <a:t>convencionales</a:t>
            </a:r>
            <a:r>
              <a:rPr lang="es-UY" b="1" dirty="0"/>
              <a:t>:</a:t>
            </a:r>
            <a:r>
              <a:rPr lang="es-UY" dirty="0" smtClean="0"/>
              <a:t> </a:t>
            </a:r>
            <a:r>
              <a:rPr lang="es-UY" dirty="0"/>
              <a:t>Riego en predios ganaderos, </a:t>
            </a:r>
            <a:r>
              <a:rPr lang="es-UY" dirty="0"/>
              <a:t>p</a:t>
            </a:r>
            <a:r>
              <a:rPr lang="es-UY" dirty="0" smtClean="0"/>
              <a:t>roducción </a:t>
            </a:r>
            <a:r>
              <a:rPr lang="es-UY" dirty="0"/>
              <a:t>de semillas de plantas forrajeras, etc</a:t>
            </a:r>
            <a:r>
              <a:rPr lang="es-UY" dirty="0" smtClean="0"/>
              <a:t>.)</a:t>
            </a:r>
          </a:p>
          <a:p>
            <a:pPr algn="just">
              <a:lnSpc>
                <a:spcPts val="2100"/>
              </a:lnSpc>
            </a:pPr>
            <a:endParaRPr lang="es-UY" sz="1900" dirty="0" smtClean="0"/>
          </a:p>
          <a:p>
            <a:pPr algn="just">
              <a:lnSpc>
                <a:spcPts val="2100"/>
              </a:lnSpc>
            </a:pPr>
            <a:r>
              <a:rPr lang="es-UY" sz="1900" b="1" dirty="0">
                <a:solidFill>
                  <a:srgbClr val="7030A0"/>
                </a:solidFill>
              </a:rPr>
              <a:t>¿Qué </a:t>
            </a:r>
            <a:r>
              <a:rPr lang="es-UY" sz="1900" b="1" dirty="0" smtClean="0">
                <a:solidFill>
                  <a:srgbClr val="7030A0"/>
                </a:solidFill>
              </a:rPr>
              <a:t>temas </a:t>
            </a:r>
            <a:r>
              <a:rPr lang="es-UY" sz="1900" b="1" dirty="0">
                <a:solidFill>
                  <a:srgbClr val="7030A0"/>
                </a:solidFill>
              </a:rPr>
              <a:t>se pueden proponer en el área social?</a:t>
            </a:r>
            <a:endParaRPr lang="es-UY" sz="1900" dirty="0">
              <a:solidFill>
                <a:srgbClr val="7030A0"/>
              </a:solidFill>
            </a:endParaRPr>
          </a:p>
          <a:p>
            <a:pPr algn="just">
              <a:lnSpc>
                <a:spcPts val="2100"/>
              </a:lnSpc>
            </a:pPr>
            <a:r>
              <a:rPr lang="es-UY" b="1" dirty="0"/>
              <a:t>A modo de ejemplo destacamos:</a:t>
            </a:r>
            <a:endParaRPr lang="es-UY" dirty="0"/>
          </a:p>
          <a:p>
            <a:pPr algn="just">
              <a:lnSpc>
                <a:spcPts val="2100"/>
              </a:lnSpc>
            </a:pPr>
            <a:r>
              <a:rPr lang="es-UY" dirty="0"/>
              <a:t>Integración generacional, género y </a:t>
            </a:r>
            <a:r>
              <a:rPr lang="es-UY" dirty="0" smtClean="0"/>
              <a:t>juventud, </a:t>
            </a:r>
            <a:r>
              <a:rPr lang="es-UY" dirty="0"/>
              <a:t>facilitación </a:t>
            </a:r>
            <a:r>
              <a:rPr lang="es-UY" dirty="0" smtClean="0"/>
              <a:t>de grupos,  liderazgo, etc.</a:t>
            </a:r>
            <a:endParaRPr lang="es-UY" dirty="0"/>
          </a:p>
          <a:p>
            <a:pPr algn="just">
              <a:lnSpc>
                <a:spcPts val="2100"/>
              </a:lnSpc>
            </a:pPr>
            <a:r>
              <a:rPr lang="es-UY" sz="1900" dirty="0"/>
              <a:t> </a:t>
            </a:r>
            <a:r>
              <a:rPr lang="es-UY" sz="1900" dirty="0">
                <a:solidFill>
                  <a:srgbClr val="7030A0"/>
                </a:solidFill>
              </a:rPr>
              <a:t/>
            </a:r>
            <a:br>
              <a:rPr lang="es-UY" sz="1900" dirty="0">
                <a:solidFill>
                  <a:srgbClr val="7030A0"/>
                </a:solidFill>
              </a:rPr>
            </a:br>
            <a:r>
              <a:rPr lang="es-UY" sz="1900" b="1" dirty="0">
                <a:solidFill>
                  <a:srgbClr val="7030A0"/>
                </a:solidFill>
              </a:rPr>
              <a:t>¿Qué </a:t>
            </a:r>
            <a:r>
              <a:rPr lang="es-UY" sz="1900" b="1" dirty="0" smtClean="0">
                <a:solidFill>
                  <a:srgbClr val="7030A0"/>
                </a:solidFill>
              </a:rPr>
              <a:t>temas </a:t>
            </a:r>
            <a:r>
              <a:rPr lang="es-UY" sz="1900" b="1" dirty="0">
                <a:solidFill>
                  <a:srgbClr val="7030A0"/>
                </a:solidFill>
              </a:rPr>
              <a:t>se pueden proponer en el área ambiental?</a:t>
            </a:r>
            <a:endParaRPr lang="es-UY" sz="1900" dirty="0">
              <a:solidFill>
                <a:srgbClr val="7030A0"/>
              </a:solidFill>
            </a:endParaRPr>
          </a:p>
          <a:p>
            <a:pPr algn="just">
              <a:lnSpc>
                <a:spcPts val="2100"/>
              </a:lnSpc>
            </a:pPr>
            <a:r>
              <a:rPr lang="es-UY" b="1" dirty="0"/>
              <a:t>A modo de ejemplo destacamos:</a:t>
            </a:r>
            <a:endParaRPr lang="es-UY" dirty="0"/>
          </a:p>
          <a:p>
            <a:pPr algn="just">
              <a:lnSpc>
                <a:spcPts val="2100"/>
              </a:lnSpc>
            </a:pPr>
            <a:r>
              <a:rPr lang="es-UY" dirty="0"/>
              <a:t>Cuidado del </a:t>
            </a:r>
            <a:r>
              <a:rPr lang="es-UY" dirty="0" smtClean="0"/>
              <a:t>agua, uso </a:t>
            </a:r>
            <a:r>
              <a:rPr lang="es-UY" dirty="0"/>
              <a:t>y manejo de </a:t>
            </a:r>
            <a:r>
              <a:rPr lang="es-UY" dirty="0" smtClean="0"/>
              <a:t>suelos, </a:t>
            </a:r>
            <a:r>
              <a:rPr lang="es-UY" dirty="0"/>
              <a:t>fenómenos de variabilidad </a:t>
            </a:r>
            <a:r>
              <a:rPr lang="es-UY" dirty="0" smtClean="0"/>
              <a:t>climática, </a:t>
            </a:r>
            <a:r>
              <a:rPr lang="es-UY" dirty="0"/>
              <a:t>gases de efecto invernadero, </a:t>
            </a:r>
            <a:r>
              <a:rPr lang="es-UY" dirty="0" smtClean="0"/>
              <a:t>etc.</a:t>
            </a:r>
            <a:endParaRPr lang="es-UY" dirty="0"/>
          </a:p>
          <a:p>
            <a:pPr algn="just"/>
            <a:r>
              <a:rPr lang="es-UY" dirty="0"/>
              <a:t> </a:t>
            </a:r>
          </a:p>
          <a:p>
            <a:pPr algn="just">
              <a:lnSpc>
                <a:spcPts val="2000"/>
              </a:lnSpc>
            </a:pPr>
            <a:endParaRPr lang="es-UY" sz="1900" dirty="0"/>
          </a:p>
        </p:txBody>
      </p:sp>
    </p:spTree>
    <p:extLst>
      <p:ext uri="{BB962C8B-B14F-4D97-AF65-F5344CB8AC3E}">
        <p14:creationId xmlns:p14="http://schemas.microsoft.com/office/powerpoint/2010/main" val="56543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01284"/>
            <a:ext cx="8568952" cy="752317"/>
          </a:xfrm>
          <a:prstGeom prst="rect">
            <a:avLst/>
          </a:prstGeom>
        </p:spPr>
      </p:pic>
      <p:pic>
        <p:nvPicPr>
          <p:cNvPr id="3" name="2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18" y="6129722"/>
            <a:ext cx="2145792" cy="457200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395536" y="1137987"/>
            <a:ext cx="8280920" cy="5119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es-UY" sz="1900" b="1" dirty="0" smtClean="0">
                <a:solidFill>
                  <a:srgbClr val="7030A0"/>
                </a:solidFill>
              </a:rPr>
              <a:t>¿</a:t>
            </a:r>
            <a:r>
              <a:rPr lang="es-UY" sz="1900" b="1" dirty="0">
                <a:solidFill>
                  <a:srgbClr val="7030A0"/>
                </a:solidFill>
              </a:rPr>
              <a:t>Qué actividades puede desarrollar mi proyecto?</a:t>
            </a:r>
            <a:endParaRPr lang="es-UY" sz="1900" dirty="0">
              <a:solidFill>
                <a:srgbClr val="7030A0"/>
              </a:solidFill>
            </a:endParaRPr>
          </a:p>
          <a:p>
            <a:pPr algn="just">
              <a:lnSpc>
                <a:spcPts val="2000"/>
              </a:lnSpc>
            </a:pPr>
            <a:r>
              <a:rPr lang="es-UY" dirty="0"/>
              <a:t>Podrán adoptar las siguientes modalidades:</a:t>
            </a:r>
            <a:r>
              <a:rPr lang="es-UY" b="1" dirty="0"/>
              <a:t> </a:t>
            </a:r>
            <a:endParaRPr lang="es-UY" dirty="0"/>
          </a:p>
          <a:p>
            <a:pPr marL="342900" indent="-342900" algn="just">
              <a:lnSpc>
                <a:spcPts val="2000"/>
              </a:lnSpc>
              <a:buFont typeface="Arial" pitchFamily="34" charset="0"/>
              <a:buChar char="•"/>
            </a:pPr>
            <a:r>
              <a:rPr lang="es-UY" b="1" dirty="0" smtClean="0"/>
              <a:t>Interacción </a:t>
            </a:r>
            <a:r>
              <a:rPr lang="es-UY" b="1" dirty="0"/>
              <a:t>interna de los integrantes del grupo. </a:t>
            </a:r>
            <a:r>
              <a:rPr lang="es-UY" dirty="0"/>
              <a:t>Realización de talleres, presentaciones, charlas, visitas a predios entre los integrantes, etc</a:t>
            </a:r>
            <a:r>
              <a:rPr lang="es-UY" dirty="0" smtClean="0"/>
              <a:t>.</a:t>
            </a:r>
          </a:p>
          <a:p>
            <a:pPr marL="342900" indent="-342900" algn="just">
              <a:lnSpc>
                <a:spcPts val="2000"/>
              </a:lnSpc>
              <a:buFont typeface="Arial" pitchFamily="34" charset="0"/>
              <a:buChar char="•"/>
            </a:pPr>
            <a:r>
              <a:rPr lang="es-UY" b="1" dirty="0" smtClean="0"/>
              <a:t>Interacción </a:t>
            </a:r>
            <a:r>
              <a:rPr lang="es-UY" b="1" dirty="0"/>
              <a:t>con agentes externos al grupo con notorias competencias en el tema. </a:t>
            </a:r>
            <a:r>
              <a:rPr lang="es-UY" dirty="0"/>
              <a:t>Pueden ser técnicos de instituciones vinculadas al desarrollo rural y técnicos vinculados a otras instituciones, productores no integrantes del grupo, docentes, extensionistas, expertos en temáticas que el grupo crea interesantes</a:t>
            </a:r>
            <a:r>
              <a:rPr lang="es-UY" dirty="0" smtClean="0"/>
              <a:t>.</a:t>
            </a:r>
          </a:p>
          <a:p>
            <a:pPr marL="342900" indent="-342900" algn="just">
              <a:lnSpc>
                <a:spcPts val="2000"/>
              </a:lnSpc>
              <a:buFont typeface="Arial" pitchFamily="34" charset="0"/>
              <a:buChar char="•"/>
            </a:pPr>
            <a:r>
              <a:rPr lang="es-UY" b="1" dirty="0" smtClean="0"/>
              <a:t>Estudios </a:t>
            </a:r>
            <a:r>
              <a:rPr lang="es-UY" b="1" dirty="0"/>
              <a:t>de caso. </a:t>
            </a:r>
            <a:r>
              <a:rPr lang="es-UY" dirty="0"/>
              <a:t>Análisis colectivo de alguna situación que el grupo entienda que es importante para aprender. Puede o no contar con el aporte de expertos externos</a:t>
            </a:r>
            <a:r>
              <a:rPr lang="es-UY" dirty="0" smtClean="0"/>
              <a:t>.</a:t>
            </a:r>
          </a:p>
          <a:p>
            <a:pPr marL="342900" indent="-342900" algn="just">
              <a:lnSpc>
                <a:spcPts val="2000"/>
              </a:lnSpc>
              <a:buFont typeface="Arial" pitchFamily="34" charset="0"/>
              <a:buChar char="•"/>
            </a:pPr>
            <a:r>
              <a:rPr lang="es-UY" b="1" dirty="0" smtClean="0"/>
              <a:t>Seguimientos</a:t>
            </a:r>
            <a:r>
              <a:rPr lang="es-UY" b="1" dirty="0"/>
              <a:t>. </a:t>
            </a:r>
            <a:r>
              <a:rPr lang="es-UY" dirty="0"/>
              <a:t>Seguimiento colectivo de la evolución de alguna(s) variable(s) en alguna situación problemática que el grupo entienda que sirve para aprender. Puede o no contar con el aporte de expertos externos.</a:t>
            </a:r>
          </a:p>
          <a:p>
            <a:pPr algn="just">
              <a:lnSpc>
                <a:spcPts val="2200"/>
              </a:lnSpc>
            </a:pPr>
            <a:r>
              <a:rPr lang="es-UY" dirty="0"/>
              <a:t> </a:t>
            </a:r>
            <a:endParaRPr lang="es-UY" dirty="0">
              <a:solidFill>
                <a:srgbClr val="7030A0"/>
              </a:solidFill>
            </a:endParaRPr>
          </a:p>
          <a:p>
            <a:pPr algn="just">
              <a:lnSpc>
                <a:spcPts val="2000"/>
              </a:lnSpc>
            </a:pPr>
            <a:r>
              <a:rPr lang="es-UY" sz="1900" b="1" dirty="0">
                <a:solidFill>
                  <a:srgbClr val="7030A0"/>
                </a:solidFill>
              </a:rPr>
              <a:t>¿Con qué te apoyamos?</a:t>
            </a:r>
            <a:endParaRPr lang="es-UY" sz="1900" dirty="0">
              <a:solidFill>
                <a:srgbClr val="7030A0"/>
              </a:solidFill>
            </a:endParaRPr>
          </a:p>
          <a:p>
            <a:pPr algn="just">
              <a:lnSpc>
                <a:spcPts val="2000"/>
              </a:lnSpc>
            </a:pPr>
            <a:r>
              <a:rPr lang="es-UY" dirty="0"/>
              <a:t>Ambas </a:t>
            </a:r>
            <a:r>
              <a:rPr lang="es-UY" dirty="0" smtClean="0"/>
              <a:t>instituciones, a </a:t>
            </a:r>
            <a:r>
              <a:rPr lang="es-UY" dirty="0"/>
              <a:t>través de sus técnicos territoriales brindarán apoyo para la construcción del plan de acción, seguimiento y ejecución. Facilitando los procesos de aprendizaje y las articulaciones necesarias para el desarrollo del proyecto.</a:t>
            </a:r>
          </a:p>
        </p:txBody>
      </p:sp>
    </p:spTree>
    <p:extLst>
      <p:ext uri="{BB962C8B-B14F-4D97-AF65-F5344CB8AC3E}">
        <p14:creationId xmlns:p14="http://schemas.microsoft.com/office/powerpoint/2010/main" val="372122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01284"/>
            <a:ext cx="8568952" cy="752317"/>
          </a:xfrm>
          <a:prstGeom prst="rect">
            <a:avLst/>
          </a:prstGeom>
        </p:spPr>
      </p:pic>
      <p:pic>
        <p:nvPicPr>
          <p:cNvPr id="3" name="2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18" y="6129722"/>
            <a:ext cx="2145792" cy="457200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252018" y="911106"/>
            <a:ext cx="8568454" cy="5209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100"/>
              </a:lnSpc>
            </a:pPr>
            <a:r>
              <a:rPr lang="es-UY" sz="2000" dirty="0"/>
              <a:t> </a:t>
            </a:r>
            <a:br>
              <a:rPr lang="es-UY" sz="2000" dirty="0"/>
            </a:br>
            <a:r>
              <a:rPr lang="es-UY" sz="1900" b="1" dirty="0">
                <a:solidFill>
                  <a:srgbClr val="7030A0"/>
                </a:solidFill>
              </a:rPr>
              <a:t>Requisitos para presentarse al llamado</a:t>
            </a:r>
            <a:endParaRPr lang="es-UY" sz="1900" dirty="0">
              <a:solidFill>
                <a:srgbClr val="7030A0"/>
              </a:solidFill>
            </a:endParaRPr>
          </a:p>
          <a:p>
            <a:pPr marL="342900" indent="-342900" algn="just">
              <a:lnSpc>
                <a:spcPts val="2100"/>
              </a:lnSpc>
              <a:buFont typeface="Arial" pitchFamily="34" charset="0"/>
              <a:buChar char="•"/>
            </a:pPr>
            <a:r>
              <a:rPr lang="es-UY" dirty="0"/>
              <a:t>Completar el formulario de inscripción disponible en la páginas institucionales.</a:t>
            </a:r>
          </a:p>
          <a:p>
            <a:pPr marL="342900" indent="-342900" algn="just">
              <a:lnSpc>
                <a:spcPts val="2100"/>
              </a:lnSpc>
              <a:buFont typeface="Arial" pitchFamily="34" charset="0"/>
              <a:buChar char="•"/>
            </a:pPr>
            <a:r>
              <a:rPr lang="es-UY" dirty="0"/>
              <a:t>Disponibilidad </a:t>
            </a:r>
            <a:r>
              <a:rPr lang="es-UY" dirty="0" smtClean="0"/>
              <a:t>de los integrantes del </a:t>
            </a:r>
            <a:r>
              <a:rPr lang="es-UY" dirty="0"/>
              <a:t>grupo para intercambio y consultas con el técnico del IPA o DGDR.</a:t>
            </a:r>
          </a:p>
          <a:p>
            <a:pPr marL="342900" indent="-342900" algn="just">
              <a:lnSpc>
                <a:spcPts val="2100"/>
              </a:lnSpc>
              <a:buFont typeface="Arial" pitchFamily="34" charset="0"/>
              <a:buChar char="•"/>
            </a:pPr>
            <a:r>
              <a:rPr lang="es-UY" dirty="0"/>
              <a:t>Creación de un reglamento interno (en caso de no tenerlo).</a:t>
            </a:r>
          </a:p>
          <a:p>
            <a:pPr marL="342900" indent="-342900" algn="just">
              <a:lnSpc>
                <a:spcPts val="2100"/>
              </a:lnSpc>
              <a:buFont typeface="Arial" pitchFamily="34" charset="0"/>
              <a:buChar char="•"/>
            </a:pPr>
            <a:r>
              <a:rPr lang="es-UY" dirty="0"/>
              <a:t>Incluir un mínimo de 10 participantes.</a:t>
            </a:r>
          </a:p>
          <a:p>
            <a:pPr marL="342900" indent="-342900" algn="just">
              <a:lnSpc>
                <a:spcPts val="2100"/>
              </a:lnSpc>
              <a:buFont typeface="Arial" pitchFamily="34" charset="0"/>
              <a:buChar char="•"/>
            </a:pPr>
            <a:r>
              <a:rPr lang="es-UY" dirty="0"/>
              <a:t>Indicar en forma precisa los temas a trabajar en cada una de las tres dimensiones </a:t>
            </a:r>
            <a:br>
              <a:rPr lang="es-UY" dirty="0"/>
            </a:br>
            <a:r>
              <a:rPr lang="es-UY" dirty="0"/>
              <a:t> (económica/productiva; social y ambiental).</a:t>
            </a:r>
          </a:p>
          <a:p>
            <a:pPr marL="342900" indent="-342900" algn="just">
              <a:lnSpc>
                <a:spcPts val="2100"/>
              </a:lnSpc>
              <a:buFont typeface="Arial" pitchFamily="34" charset="0"/>
              <a:buChar char="•"/>
            </a:pPr>
            <a:r>
              <a:rPr lang="es-UY" dirty="0"/>
              <a:t>Proponer temas vinculados a la actividad ganadera.</a:t>
            </a:r>
          </a:p>
          <a:p>
            <a:pPr algn="just">
              <a:lnSpc>
                <a:spcPts val="2100"/>
              </a:lnSpc>
            </a:pPr>
            <a:r>
              <a:rPr lang="es-UY" sz="1900" dirty="0"/>
              <a:t> </a:t>
            </a:r>
          </a:p>
          <a:p>
            <a:pPr algn="just">
              <a:lnSpc>
                <a:spcPts val="2100"/>
              </a:lnSpc>
            </a:pPr>
            <a:r>
              <a:rPr lang="es-UY" sz="1900" b="1" dirty="0">
                <a:solidFill>
                  <a:srgbClr val="7030A0"/>
                </a:solidFill>
              </a:rPr>
              <a:t>Serán ponderados los grupos que:</a:t>
            </a:r>
            <a:endParaRPr lang="es-UY" sz="1900" dirty="0">
              <a:solidFill>
                <a:srgbClr val="7030A0"/>
              </a:solidFill>
            </a:endParaRPr>
          </a:p>
          <a:p>
            <a:pPr marL="342900" indent="-342900" algn="just">
              <a:lnSpc>
                <a:spcPts val="2100"/>
              </a:lnSpc>
              <a:buFont typeface="Arial" pitchFamily="34" charset="0"/>
              <a:buChar char="•"/>
            </a:pPr>
            <a:r>
              <a:rPr lang="es-UY" dirty="0"/>
              <a:t>promuevan la heterogeneidad del grupo, dada por la presencia de personas con diferente actividad, género, edad, etc.</a:t>
            </a:r>
          </a:p>
          <a:p>
            <a:pPr marL="342900" indent="-342900" algn="just">
              <a:lnSpc>
                <a:spcPts val="2100"/>
              </a:lnSpc>
              <a:buFont typeface="Arial" pitchFamily="34" charset="0"/>
              <a:buChar char="•"/>
            </a:pPr>
            <a:r>
              <a:rPr lang="es-UY" dirty="0"/>
              <a:t>acredite el interés por el proyecto, en función de los antecedentes y trayectoria de los participantes.</a:t>
            </a:r>
          </a:p>
          <a:p>
            <a:pPr marL="342900" indent="-342900" algn="just">
              <a:lnSpc>
                <a:spcPts val="2100"/>
              </a:lnSpc>
              <a:buFont typeface="Arial" pitchFamily="34" charset="0"/>
              <a:buChar char="•"/>
            </a:pPr>
            <a:r>
              <a:rPr lang="es-UY" dirty="0"/>
              <a:t>estén vinculados a las Mesas de Desarrollo Rural del MGAP.</a:t>
            </a:r>
          </a:p>
          <a:p>
            <a:pPr marL="342900" indent="-342900" algn="just">
              <a:lnSpc>
                <a:spcPts val="2100"/>
              </a:lnSpc>
              <a:buFont typeface="Arial" pitchFamily="34" charset="0"/>
              <a:buChar char="•"/>
            </a:pPr>
            <a:r>
              <a:rPr lang="es-UY" dirty="0"/>
              <a:t>sean auspiciados o apoyados por diversas organizaciones (Sociedad de fomento, cooperativas, </a:t>
            </a:r>
            <a:r>
              <a:rPr lang="es-UY" dirty="0" err="1"/>
              <a:t>ONG´s</a:t>
            </a:r>
            <a:r>
              <a:rPr lang="es-UY" dirty="0"/>
              <a:t>, etc.).</a:t>
            </a:r>
          </a:p>
        </p:txBody>
      </p:sp>
    </p:spTree>
    <p:extLst>
      <p:ext uri="{BB962C8B-B14F-4D97-AF65-F5344CB8AC3E}">
        <p14:creationId xmlns:p14="http://schemas.microsoft.com/office/powerpoint/2010/main" val="333277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01284"/>
            <a:ext cx="8568952" cy="752317"/>
          </a:xfrm>
          <a:prstGeom prst="rect">
            <a:avLst/>
          </a:prstGeom>
        </p:spPr>
      </p:pic>
      <p:pic>
        <p:nvPicPr>
          <p:cNvPr id="3" name="2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18" y="6129722"/>
            <a:ext cx="2145792" cy="457200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899841" y="1214304"/>
            <a:ext cx="7272310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1900" b="1" dirty="0">
                <a:solidFill>
                  <a:srgbClr val="7030A0"/>
                </a:solidFill>
              </a:rPr>
              <a:t>Cronograma</a:t>
            </a:r>
            <a:r>
              <a:rPr lang="es-UY" dirty="0"/>
              <a:t/>
            </a:r>
            <a:br>
              <a:rPr lang="es-UY" dirty="0"/>
            </a:br>
            <a:r>
              <a:rPr lang="es-UY" dirty="0"/>
              <a:t>Inscripciones: </a:t>
            </a:r>
            <a:r>
              <a:rPr lang="es-UY" b="1" dirty="0"/>
              <a:t>1 al 30 de setiembre</a:t>
            </a:r>
            <a:br>
              <a:rPr lang="es-UY" b="1" dirty="0"/>
            </a:br>
            <a:r>
              <a:rPr lang="es-UY" dirty="0"/>
              <a:t>Evaluación de propuestas: </a:t>
            </a:r>
            <a:r>
              <a:rPr lang="es-UY" b="1" dirty="0"/>
              <a:t>del 1 al 15 de octubre</a:t>
            </a:r>
            <a:br>
              <a:rPr lang="es-UY" b="1" dirty="0"/>
            </a:br>
            <a:r>
              <a:rPr lang="es-UY" dirty="0"/>
              <a:t>Formulación del plan de acción: </a:t>
            </a:r>
            <a:r>
              <a:rPr lang="es-UY" b="1" dirty="0"/>
              <a:t>del 16 octubre 2017 a marzo 2018</a:t>
            </a:r>
            <a:br>
              <a:rPr lang="es-UY" b="1" dirty="0"/>
            </a:br>
            <a:r>
              <a:rPr lang="es-UY" dirty="0"/>
              <a:t>Ejecución de actividades: </a:t>
            </a:r>
            <a:r>
              <a:rPr lang="es-UY" b="1" dirty="0"/>
              <a:t>marzo 2018 a octubre 2019</a:t>
            </a:r>
            <a:br>
              <a:rPr lang="es-UY" b="1" dirty="0"/>
            </a:br>
            <a:r>
              <a:rPr lang="es-UY" dirty="0"/>
              <a:t>Evaluación y difusión de resultados: </a:t>
            </a:r>
            <a:r>
              <a:rPr lang="es-UY" b="1" dirty="0"/>
              <a:t>noviembre de 2019 a marzo de 2020</a:t>
            </a:r>
            <a:br>
              <a:rPr lang="es-UY" b="1" dirty="0"/>
            </a:br>
            <a:r>
              <a:rPr lang="es-UY" dirty="0"/>
              <a:t> </a:t>
            </a:r>
          </a:p>
          <a:p>
            <a:r>
              <a:rPr lang="es-UY" sz="1900" b="1" dirty="0">
                <a:solidFill>
                  <a:srgbClr val="7030A0"/>
                </a:solidFill>
              </a:rPr>
              <a:t>Por más información y/o consultas</a:t>
            </a:r>
            <a:r>
              <a:rPr lang="es-UY" sz="1900" b="1" dirty="0">
                <a:solidFill>
                  <a:srgbClr val="7030A0"/>
                </a:solidFill>
              </a:rPr>
              <a:t>:</a:t>
            </a:r>
            <a:r>
              <a:rPr lang="es-UY" dirty="0"/>
              <a:t/>
            </a:r>
            <a:br>
              <a:rPr lang="es-UY" dirty="0"/>
            </a:br>
            <a:r>
              <a:rPr lang="es-UY" dirty="0"/>
              <a:t>Técnicos territoriales del IPA y Oficinas departamentales del </a:t>
            </a:r>
            <a:r>
              <a:rPr lang="es-UY" dirty="0" smtClean="0"/>
              <a:t>MGAP-DGDR</a:t>
            </a:r>
          </a:p>
          <a:p>
            <a:r>
              <a:rPr lang="es-UY" dirty="0" smtClean="0">
                <a:hlinkClick r:id="rId4"/>
              </a:rPr>
              <a:t>comunicaciones@planagropecuario.org.uy</a:t>
            </a:r>
            <a:endParaRPr lang="es-UY" dirty="0" smtClean="0"/>
          </a:p>
          <a:p>
            <a:r>
              <a:rPr lang="es-UY" dirty="0" smtClean="0">
                <a:hlinkClick r:id="rId5"/>
              </a:rPr>
              <a:t>consultasdgdr@mgap.gub.uy</a:t>
            </a:r>
            <a:endParaRPr lang="es-UY" dirty="0"/>
          </a:p>
          <a:p>
            <a:endParaRPr lang="es-UY" dirty="0" smtClean="0"/>
          </a:p>
          <a:p>
            <a:r>
              <a:rPr lang="es-UY" sz="1900" b="1" dirty="0">
                <a:solidFill>
                  <a:srgbClr val="7030A0"/>
                </a:solidFill>
              </a:rPr>
              <a:t>Inscripciones en </a:t>
            </a:r>
          </a:p>
          <a:p>
            <a:r>
              <a:rPr lang="es-UY" dirty="0" smtClean="0">
                <a:hlinkClick r:id="rId6"/>
              </a:rPr>
              <a:t>www.planagropecuario.org.uy</a:t>
            </a:r>
            <a:r>
              <a:rPr lang="es-UY" dirty="0" smtClean="0"/>
              <a:t> </a:t>
            </a:r>
          </a:p>
          <a:p>
            <a:r>
              <a:rPr lang="es-UY" dirty="0" smtClean="0">
                <a:hlinkClick r:id="rId7"/>
              </a:rPr>
              <a:t>www.mgap.gub.uy/desarrollorural/</a:t>
            </a:r>
            <a:endParaRPr lang="es-UY" dirty="0" smtClean="0"/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1768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198</Words>
  <Application>Microsoft Office PowerPoint</Application>
  <PresentationFormat>Presentación en pantalla (4:3)</PresentationFormat>
  <Paragraphs>50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Christian</dc:creator>
  <cp:lastModifiedBy>gbone</cp:lastModifiedBy>
  <cp:revision>12</cp:revision>
  <dcterms:created xsi:type="dcterms:W3CDTF">2015-07-01T02:12:53Z</dcterms:created>
  <dcterms:modified xsi:type="dcterms:W3CDTF">2017-08-31T18:25:58Z</dcterms:modified>
</cp:coreProperties>
</file>